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Canva Sans Bold" panose="020B0604020202020204" charset="0"/>
      <p:regular r:id="rId42"/>
    </p:embeddedFont>
    <p:embeddedFont>
      <p:font typeface="Clear Sans" panose="020B0604020202020204" charset="0"/>
      <p:regular r:id="rId43"/>
    </p:embeddedFont>
    <p:embeddedFont>
      <p:font typeface="Clear Sans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2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6.svg"/><Relationship Id="rId3" Type="http://schemas.openxmlformats.org/officeDocument/2006/relationships/image" Target="../media/image18.svg"/><Relationship Id="rId7" Type="http://schemas.openxmlformats.org/officeDocument/2006/relationships/image" Target="../media/image24.svg"/><Relationship Id="rId12"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7938476" y="3407868"/>
            <a:ext cx="8746088" cy="3442688"/>
            <a:chOff x="0" y="-38100"/>
            <a:chExt cx="11661451" cy="4590251"/>
          </a:xfrm>
        </p:grpSpPr>
        <p:sp>
          <p:nvSpPr>
            <p:cNvPr id="3" name="TextBox 3"/>
            <p:cNvSpPr txBox="1"/>
            <p:nvPr/>
          </p:nvSpPr>
          <p:spPr>
            <a:xfrm>
              <a:off x="0" y="1466985"/>
              <a:ext cx="11661451" cy="1453389"/>
            </a:xfrm>
            <a:prstGeom prst="rect">
              <a:avLst/>
            </a:prstGeom>
          </p:spPr>
          <p:txBody>
            <a:bodyPr lIns="0" tIns="0" rIns="0" bIns="0" rtlCol="0" anchor="t">
              <a:spAutoFit/>
            </a:bodyPr>
            <a:lstStyle/>
            <a:p>
              <a:pPr>
                <a:lnSpc>
                  <a:spcPts val="8515"/>
                </a:lnSpc>
              </a:pPr>
              <a:r>
                <a:rPr lang="en-US" sz="8515" dirty="0">
                  <a:solidFill>
                    <a:srgbClr val="F7B4A7"/>
                  </a:solidFill>
                  <a:latin typeface="Clear Sans Bold"/>
                </a:rPr>
                <a:t>Credit Rate Data</a:t>
              </a:r>
            </a:p>
          </p:txBody>
        </p:sp>
        <p:sp>
          <p:nvSpPr>
            <p:cNvPr id="4" name="TextBox 4"/>
            <p:cNvSpPr txBox="1"/>
            <p:nvPr/>
          </p:nvSpPr>
          <p:spPr>
            <a:xfrm>
              <a:off x="0" y="-38100"/>
              <a:ext cx="11661451" cy="546362"/>
            </a:xfrm>
            <a:prstGeom prst="rect">
              <a:avLst/>
            </a:prstGeom>
          </p:spPr>
          <p:txBody>
            <a:bodyPr lIns="0" tIns="0" rIns="0" bIns="0" rtlCol="0" anchor="t">
              <a:spAutoFit/>
            </a:bodyPr>
            <a:lstStyle/>
            <a:p>
              <a:pPr>
                <a:lnSpc>
                  <a:spcPts val="3576"/>
                </a:lnSpc>
              </a:pPr>
              <a:endParaRPr/>
            </a:p>
          </p:txBody>
        </p:sp>
        <p:sp>
          <p:nvSpPr>
            <p:cNvPr id="5" name="TextBox 5"/>
            <p:cNvSpPr txBox="1"/>
            <p:nvPr/>
          </p:nvSpPr>
          <p:spPr>
            <a:xfrm>
              <a:off x="0" y="3746901"/>
              <a:ext cx="11661451" cy="805250"/>
            </a:xfrm>
            <a:prstGeom prst="rect">
              <a:avLst/>
            </a:prstGeom>
          </p:spPr>
          <p:txBody>
            <a:bodyPr lIns="0" tIns="0" rIns="0" bIns="0" rtlCol="0" anchor="t">
              <a:spAutoFit/>
            </a:bodyPr>
            <a:lstStyle/>
            <a:p>
              <a:pPr>
                <a:lnSpc>
                  <a:spcPts val="5066"/>
                </a:lnSpc>
              </a:pPr>
              <a:endParaRP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2" name="TextBox 12"/>
          <p:cNvSpPr txBox="1"/>
          <p:nvPr/>
        </p:nvSpPr>
        <p:spPr>
          <a:xfrm>
            <a:off x="7938476" y="6764832"/>
            <a:ext cx="9475589" cy="2389437"/>
          </a:xfrm>
          <a:prstGeom prst="rect">
            <a:avLst/>
          </a:prstGeom>
        </p:spPr>
        <p:txBody>
          <a:bodyPr lIns="0" tIns="0" rIns="0" bIns="0" rtlCol="0" anchor="t">
            <a:spAutoFit/>
          </a:bodyPr>
          <a:lstStyle/>
          <a:p>
            <a:pPr algn="just">
              <a:lnSpc>
                <a:spcPts val="6440"/>
              </a:lnSpc>
            </a:pPr>
            <a:r>
              <a:rPr lang="en-US" sz="4000" dirty="0">
                <a:solidFill>
                  <a:srgbClr val="FFFFFF"/>
                </a:solidFill>
                <a:latin typeface="Canva Sans Bold"/>
              </a:rPr>
              <a:t>Frenky - 2602102302</a:t>
            </a:r>
          </a:p>
          <a:p>
            <a:pPr algn="just">
              <a:lnSpc>
                <a:spcPts val="6440"/>
              </a:lnSpc>
            </a:pPr>
            <a:r>
              <a:rPr lang="en-US" sz="4000" dirty="0">
                <a:solidFill>
                  <a:srgbClr val="FFFFFF"/>
                </a:solidFill>
                <a:latin typeface="Canva Sans Bold"/>
              </a:rPr>
              <a:t>Tatiya Sucitta - 2602110323</a:t>
            </a:r>
          </a:p>
          <a:p>
            <a:pPr algn="just">
              <a:lnSpc>
                <a:spcPts val="6440"/>
              </a:lnSpc>
            </a:pPr>
            <a:r>
              <a:rPr lang="en-US" sz="4000" dirty="0">
                <a:solidFill>
                  <a:srgbClr val="FFFFFF"/>
                </a:solidFill>
                <a:latin typeface="Canva Sans Bold"/>
              </a:rPr>
              <a:t>Haikal </a:t>
            </a:r>
            <a:r>
              <a:rPr lang="en-US" sz="4000" dirty="0" err="1">
                <a:solidFill>
                  <a:srgbClr val="FFFFFF"/>
                </a:solidFill>
                <a:latin typeface="Canva Sans Bold"/>
              </a:rPr>
              <a:t>Syafi</a:t>
            </a:r>
            <a:r>
              <a:rPr lang="en-US" sz="4000" dirty="0">
                <a:solidFill>
                  <a:srgbClr val="FFFFFF"/>
                </a:solidFill>
                <a:latin typeface="Canva Sans Bold"/>
              </a:rPr>
              <a:t> </a:t>
            </a:r>
            <a:r>
              <a:rPr lang="en-US" sz="4000" dirty="0" err="1">
                <a:solidFill>
                  <a:srgbClr val="FFFFFF"/>
                </a:solidFill>
                <a:latin typeface="Canva Sans Bold"/>
              </a:rPr>
              <a:t>Muflih</a:t>
            </a:r>
            <a:r>
              <a:rPr lang="en-US" sz="4000" dirty="0">
                <a:solidFill>
                  <a:srgbClr val="FFFFFF"/>
                </a:solidFill>
                <a:latin typeface="Canva Sans Bold"/>
              </a:rPr>
              <a:t> - 2602106446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7445401" y="324051"/>
            <a:ext cx="10642919" cy="4112331"/>
          </a:xfrm>
          <a:custGeom>
            <a:avLst/>
            <a:gdLst/>
            <a:ahLst/>
            <a:cxnLst/>
            <a:rect l="l" t="t" r="r" b="b"/>
            <a:pathLst>
              <a:path w="10642919" h="4112331">
                <a:moveTo>
                  <a:pt x="0" y="0"/>
                </a:moveTo>
                <a:lnTo>
                  <a:pt x="10642919" y="0"/>
                </a:lnTo>
                <a:lnTo>
                  <a:pt x="10642919" y="4112331"/>
                </a:lnTo>
                <a:lnTo>
                  <a:pt x="0" y="4112331"/>
                </a:lnTo>
                <a:lnTo>
                  <a:pt x="0" y="0"/>
                </a:lnTo>
                <a:close/>
              </a:path>
            </a:pathLst>
          </a:custGeom>
          <a:blipFill>
            <a:blip r:embed="rId2"/>
            <a:stretch>
              <a:fillRect/>
            </a:stretch>
          </a:blipFill>
        </p:spPr>
        <p:txBody>
          <a:bodyPr/>
          <a:lstStyle/>
          <a:p>
            <a:endParaRPr lang="en-ID"/>
          </a:p>
        </p:txBody>
      </p:sp>
      <p:sp>
        <p:nvSpPr>
          <p:cNvPr id="3" name="Freeform 3"/>
          <p:cNvSpPr/>
          <p:nvPr/>
        </p:nvSpPr>
        <p:spPr>
          <a:xfrm>
            <a:off x="247710" y="2889432"/>
            <a:ext cx="7197691" cy="6692918"/>
          </a:xfrm>
          <a:custGeom>
            <a:avLst/>
            <a:gdLst/>
            <a:ahLst/>
            <a:cxnLst/>
            <a:rect l="l" t="t" r="r" b="b"/>
            <a:pathLst>
              <a:path w="7197691" h="6692918">
                <a:moveTo>
                  <a:pt x="0" y="0"/>
                </a:moveTo>
                <a:lnTo>
                  <a:pt x="7197691" y="0"/>
                </a:lnTo>
                <a:lnTo>
                  <a:pt x="7197691" y="6692919"/>
                </a:lnTo>
                <a:lnTo>
                  <a:pt x="0" y="6692919"/>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28700" y="2013941"/>
            <a:ext cx="11316947" cy="3866038"/>
          </a:xfrm>
          <a:custGeom>
            <a:avLst/>
            <a:gdLst/>
            <a:ahLst/>
            <a:cxnLst/>
            <a:rect l="l" t="t" r="r" b="b"/>
            <a:pathLst>
              <a:path w="11316947" h="3866038">
                <a:moveTo>
                  <a:pt x="0" y="0"/>
                </a:moveTo>
                <a:lnTo>
                  <a:pt x="11316947" y="0"/>
                </a:lnTo>
                <a:lnTo>
                  <a:pt x="11316947" y="3866038"/>
                </a:lnTo>
                <a:lnTo>
                  <a:pt x="0" y="3866038"/>
                </a:lnTo>
                <a:lnTo>
                  <a:pt x="0" y="0"/>
                </a:lnTo>
                <a:close/>
              </a:path>
            </a:pathLst>
          </a:custGeom>
          <a:blipFill>
            <a:blip r:embed="rId2"/>
            <a:stretch>
              <a:fillRect/>
            </a:stretch>
          </a:blipFill>
        </p:spPr>
        <p:txBody>
          <a:bodyPr/>
          <a:lstStyle/>
          <a:p>
            <a:endParaRPr lang="en-ID"/>
          </a:p>
        </p:txBody>
      </p:sp>
      <p:sp>
        <p:nvSpPr>
          <p:cNvPr id="3" name="Freeform 3"/>
          <p:cNvSpPr/>
          <p:nvPr/>
        </p:nvSpPr>
        <p:spPr>
          <a:xfrm>
            <a:off x="1028700" y="6247459"/>
            <a:ext cx="4253842" cy="1812819"/>
          </a:xfrm>
          <a:custGeom>
            <a:avLst/>
            <a:gdLst/>
            <a:ahLst/>
            <a:cxnLst/>
            <a:rect l="l" t="t" r="r" b="b"/>
            <a:pathLst>
              <a:path w="4253842" h="1812819">
                <a:moveTo>
                  <a:pt x="0" y="0"/>
                </a:moveTo>
                <a:lnTo>
                  <a:pt x="4253842" y="0"/>
                </a:lnTo>
                <a:lnTo>
                  <a:pt x="4253842" y="1812818"/>
                </a:lnTo>
                <a:lnTo>
                  <a:pt x="0" y="1812818"/>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583583" y="3133081"/>
            <a:ext cx="11120833" cy="4020839"/>
          </a:xfrm>
          <a:custGeom>
            <a:avLst/>
            <a:gdLst/>
            <a:ahLst/>
            <a:cxnLst/>
            <a:rect l="l" t="t" r="r" b="b"/>
            <a:pathLst>
              <a:path w="11120833" h="4020839">
                <a:moveTo>
                  <a:pt x="0" y="0"/>
                </a:moveTo>
                <a:lnTo>
                  <a:pt x="11120834" y="0"/>
                </a:lnTo>
                <a:lnTo>
                  <a:pt x="11120834" y="4020838"/>
                </a:lnTo>
                <a:lnTo>
                  <a:pt x="0" y="4020838"/>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200114" y="1721834"/>
            <a:ext cx="11887773" cy="6843332"/>
          </a:xfrm>
          <a:custGeom>
            <a:avLst/>
            <a:gdLst/>
            <a:ahLst/>
            <a:cxnLst/>
            <a:rect l="l" t="t" r="r" b="b"/>
            <a:pathLst>
              <a:path w="11887773" h="6843332">
                <a:moveTo>
                  <a:pt x="0" y="0"/>
                </a:moveTo>
                <a:lnTo>
                  <a:pt x="11887772" y="0"/>
                </a:lnTo>
                <a:lnTo>
                  <a:pt x="11887772" y="6843332"/>
                </a:lnTo>
                <a:lnTo>
                  <a:pt x="0" y="6843332"/>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7894" y="2825709"/>
            <a:ext cx="7992035" cy="6055430"/>
          </a:xfrm>
          <a:custGeom>
            <a:avLst/>
            <a:gdLst/>
            <a:ahLst/>
            <a:cxnLst/>
            <a:rect l="l" t="t" r="r" b="b"/>
            <a:pathLst>
              <a:path w="7992035" h="6055430">
                <a:moveTo>
                  <a:pt x="0" y="0"/>
                </a:moveTo>
                <a:lnTo>
                  <a:pt x="7992035" y="0"/>
                </a:lnTo>
                <a:lnTo>
                  <a:pt x="7992035" y="6055430"/>
                </a:lnTo>
                <a:lnTo>
                  <a:pt x="0" y="6055430"/>
                </a:lnTo>
                <a:lnTo>
                  <a:pt x="0" y="0"/>
                </a:lnTo>
                <a:close/>
              </a:path>
            </a:pathLst>
          </a:custGeom>
          <a:blipFill>
            <a:blip r:embed="rId2"/>
            <a:stretch>
              <a:fillRect/>
            </a:stretch>
          </a:blipFill>
        </p:spPr>
        <p:txBody>
          <a:bodyPr/>
          <a:lstStyle/>
          <a:p>
            <a:endParaRPr lang="en-ID"/>
          </a:p>
        </p:txBody>
      </p:sp>
      <p:sp>
        <p:nvSpPr>
          <p:cNvPr id="3" name="Freeform 3"/>
          <p:cNvSpPr/>
          <p:nvPr/>
        </p:nvSpPr>
        <p:spPr>
          <a:xfrm>
            <a:off x="9144000" y="2825709"/>
            <a:ext cx="8875562" cy="6055430"/>
          </a:xfrm>
          <a:custGeom>
            <a:avLst/>
            <a:gdLst/>
            <a:ahLst/>
            <a:cxnLst/>
            <a:rect l="l" t="t" r="r" b="b"/>
            <a:pathLst>
              <a:path w="8875562" h="6055430">
                <a:moveTo>
                  <a:pt x="0" y="0"/>
                </a:moveTo>
                <a:lnTo>
                  <a:pt x="8875562" y="0"/>
                </a:lnTo>
                <a:lnTo>
                  <a:pt x="8875562" y="6055430"/>
                </a:lnTo>
                <a:lnTo>
                  <a:pt x="0" y="6055430"/>
                </a:lnTo>
                <a:lnTo>
                  <a:pt x="0" y="0"/>
                </a:lnTo>
                <a:close/>
              </a:path>
            </a:pathLst>
          </a:custGeom>
          <a:blipFill>
            <a:blip r:embed="rId3"/>
            <a:stretch>
              <a:fillRect l="-2242" r="-24158"/>
            </a:stretch>
          </a:blipFill>
        </p:spPr>
        <p:txBody>
          <a:bodyPr/>
          <a:lstStyle/>
          <a:p>
            <a:endParaRPr lang="en-ID"/>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651304" y="1846384"/>
            <a:ext cx="10985392" cy="6594233"/>
          </a:xfrm>
          <a:custGeom>
            <a:avLst/>
            <a:gdLst/>
            <a:ahLst/>
            <a:cxnLst/>
            <a:rect l="l" t="t" r="r" b="b"/>
            <a:pathLst>
              <a:path w="10985392" h="6594233">
                <a:moveTo>
                  <a:pt x="0" y="0"/>
                </a:moveTo>
                <a:lnTo>
                  <a:pt x="10985392" y="0"/>
                </a:lnTo>
                <a:lnTo>
                  <a:pt x="10985392" y="6594232"/>
                </a:lnTo>
                <a:lnTo>
                  <a:pt x="0" y="6594232"/>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908592" y="791268"/>
            <a:ext cx="10470817" cy="8704463"/>
          </a:xfrm>
          <a:custGeom>
            <a:avLst/>
            <a:gdLst/>
            <a:ahLst/>
            <a:cxnLst/>
            <a:rect l="l" t="t" r="r" b="b"/>
            <a:pathLst>
              <a:path w="10470817" h="8704463">
                <a:moveTo>
                  <a:pt x="0" y="0"/>
                </a:moveTo>
                <a:lnTo>
                  <a:pt x="10470816" y="0"/>
                </a:lnTo>
                <a:lnTo>
                  <a:pt x="10470816" y="8704464"/>
                </a:lnTo>
                <a:lnTo>
                  <a:pt x="0" y="8704464"/>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082690" y="935997"/>
            <a:ext cx="10122620" cy="8415005"/>
          </a:xfrm>
          <a:custGeom>
            <a:avLst/>
            <a:gdLst/>
            <a:ahLst/>
            <a:cxnLst/>
            <a:rect l="l" t="t" r="r" b="b"/>
            <a:pathLst>
              <a:path w="10122620" h="8415005">
                <a:moveTo>
                  <a:pt x="0" y="0"/>
                </a:moveTo>
                <a:lnTo>
                  <a:pt x="10122620" y="0"/>
                </a:lnTo>
                <a:lnTo>
                  <a:pt x="10122620" y="8415006"/>
                </a:lnTo>
                <a:lnTo>
                  <a:pt x="0" y="8415006"/>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008581" y="874391"/>
            <a:ext cx="10270837" cy="8538219"/>
          </a:xfrm>
          <a:custGeom>
            <a:avLst/>
            <a:gdLst/>
            <a:ahLst/>
            <a:cxnLst/>
            <a:rect l="l" t="t" r="r" b="b"/>
            <a:pathLst>
              <a:path w="10270837" h="8538219">
                <a:moveTo>
                  <a:pt x="0" y="0"/>
                </a:moveTo>
                <a:lnTo>
                  <a:pt x="10270838" y="0"/>
                </a:lnTo>
                <a:lnTo>
                  <a:pt x="10270838" y="8538218"/>
                </a:lnTo>
                <a:lnTo>
                  <a:pt x="0" y="8538218"/>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827269" y="978902"/>
            <a:ext cx="12633462" cy="8329197"/>
          </a:xfrm>
          <a:custGeom>
            <a:avLst/>
            <a:gdLst/>
            <a:ahLst/>
            <a:cxnLst/>
            <a:rect l="l" t="t" r="r" b="b"/>
            <a:pathLst>
              <a:path w="12633462" h="8329197">
                <a:moveTo>
                  <a:pt x="0" y="0"/>
                </a:moveTo>
                <a:lnTo>
                  <a:pt x="12633462" y="0"/>
                </a:lnTo>
                <a:lnTo>
                  <a:pt x="12633462" y="8329196"/>
                </a:lnTo>
                <a:lnTo>
                  <a:pt x="0" y="8329196"/>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3" name="Group 3"/>
          <p:cNvGrpSpPr/>
          <p:nvPr/>
        </p:nvGrpSpPr>
        <p:grpSpPr>
          <a:xfrm>
            <a:off x="1028700" y="1026923"/>
            <a:ext cx="10847452" cy="7944652"/>
            <a:chOff x="0" y="0"/>
            <a:chExt cx="14463270" cy="10592869"/>
          </a:xfrm>
        </p:grpSpPr>
        <p:sp>
          <p:nvSpPr>
            <p:cNvPr id="4" name="TextBox 4"/>
            <p:cNvSpPr txBox="1"/>
            <p:nvPr/>
          </p:nvSpPr>
          <p:spPr>
            <a:xfrm>
              <a:off x="0" y="104775"/>
              <a:ext cx="14463270" cy="1330924"/>
            </a:xfrm>
            <a:prstGeom prst="rect">
              <a:avLst/>
            </a:prstGeom>
          </p:spPr>
          <p:txBody>
            <a:bodyPr lIns="0" tIns="0" rIns="0" bIns="0" rtlCol="0" anchor="t">
              <a:spAutoFit/>
            </a:bodyPr>
            <a:lstStyle/>
            <a:p>
              <a:pPr>
                <a:lnSpc>
                  <a:spcPts val="7462"/>
                </a:lnSpc>
              </a:pPr>
              <a:r>
                <a:rPr lang="en-US" sz="7107">
                  <a:solidFill>
                    <a:srgbClr val="31356E"/>
                  </a:solidFill>
                  <a:latin typeface="Clear Sans Bold"/>
                </a:rPr>
                <a:t>Credit Rate</a:t>
              </a:r>
            </a:p>
          </p:txBody>
        </p:sp>
        <p:sp>
          <p:nvSpPr>
            <p:cNvPr id="5" name="TextBox 5"/>
            <p:cNvSpPr txBox="1"/>
            <p:nvPr/>
          </p:nvSpPr>
          <p:spPr>
            <a:xfrm>
              <a:off x="0" y="2253259"/>
              <a:ext cx="13857218" cy="8339611"/>
            </a:xfrm>
            <a:prstGeom prst="rect">
              <a:avLst/>
            </a:prstGeom>
          </p:spPr>
          <p:txBody>
            <a:bodyPr lIns="0" tIns="0" rIns="0" bIns="0" rtlCol="0" anchor="t">
              <a:spAutoFit/>
            </a:bodyPr>
            <a:lstStyle/>
            <a:p>
              <a:pPr algn="just">
                <a:lnSpc>
                  <a:spcPts val="4508"/>
                </a:lnSpc>
              </a:pPr>
              <a:r>
                <a:rPr lang="en-US" sz="3220">
                  <a:solidFill>
                    <a:srgbClr val="2B4B82"/>
                  </a:solidFill>
                  <a:latin typeface="Clear Sans"/>
                </a:rPr>
                <a:t>Proyek credit rate melibatkan analisis data pinjaman untuk memahami perilaku peminjam dan mengidentifikasi risiko kredit. Ini melibatkan penggunaan dataset besar yang mencakup informasi tentang peminjam dan pinjaman, serta penggunaan teknik statistik dan pembelajaran mesin untuk membangun model prediktif dan mengembangkan strategi pengelolaan risiko kredit. Tujuannya adalah untuk meningkatkan pemahaman tentang profil peminjam dan mengoptimalkan keputusan pemberian pinjaman untuk mengurangi risiko kredit.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401544" y="1792279"/>
            <a:ext cx="13484912" cy="6702441"/>
          </a:xfrm>
          <a:custGeom>
            <a:avLst/>
            <a:gdLst/>
            <a:ahLst/>
            <a:cxnLst/>
            <a:rect l="l" t="t" r="r" b="b"/>
            <a:pathLst>
              <a:path w="13484912" h="6702441">
                <a:moveTo>
                  <a:pt x="0" y="0"/>
                </a:moveTo>
                <a:lnTo>
                  <a:pt x="13484912" y="0"/>
                </a:lnTo>
                <a:lnTo>
                  <a:pt x="13484912" y="6702442"/>
                </a:lnTo>
                <a:lnTo>
                  <a:pt x="0" y="6702442"/>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478026" y="1233872"/>
            <a:ext cx="13331948" cy="7819257"/>
          </a:xfrm>
          <a:custGeom>
            <a:avLst/>
            <a:gdLst/>
            <a:ahLst/>
            <a:cxnLst/>
            <a:rect l="l" t="t" r="r" b="b"/>
            <a:pathLst>
              <a:path w="13331948" h="7819257">
                <a:moveTo>
                  <a:pt x="0" y="0"/>
                </a:moveTo>
                <a:lnTo>
                  <a:pt x="13331948" y="0"/>
                </a:lnTo>
                <a:lnTo>
                  <a:pt x="13331948" y="7819256"/>
                </a:lnTo>
                <a:lnTo>
                  <a:pt x="0" y="7819256"/>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09472" y="1610444"/>
            <a:ext cx="15469056" cy="7066112"/>
          </a:xfrm>
          <a:custGeom>
            <a:avLst/>
            <a:gdLst/>
            <a:ahLst/>
            <a:cxnLst/>
            <a:rect l="l" t="t" r="r" b="b"/>
            <a:pathLst>
              <a:path w="15469056" h="7066112">
                <a:moveTo>
                  <a:pt x="0" y="0"/>
                </a:moveTo>
                <a:lnTo>
                  <a:pt x="15469056" y="0"/>
                </a:lnTo>
                <a:lnTo>
                  <a:pt x="15469056" y="7066112"/>
                </a:lnTo>
                <a:lnTo>
                  <a:pt x="0" y="7066112"/>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042195" y="1173210"/>
            <a:ext cx="12203609" cy="7940579"/>
          </a:xfrm>
          <a:custGeom>
            <a:avLst/>
            <a:gdLst/>
            <a:ahLst/>
            <a:cxnLst/>
            <a:rect l="l" t="t" r="r" b="b"/>
            <a:pathLst>
              <a:path w="12203609" h="7940579">
                <a:moveTo>
                  <a:pt x="0" y="0"/>
                </a:moveTo>
                <a:lnTo>
                  <a:pt x="12203610" y="0"/>
                </a:lnTo>
                <a:lnTo>
                  <a:pt x="12203610" y="7940580"/>
                </a:lnTo>
                <a:lnTo>
                  <a:pt x="0" y="7940580"/>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764926" y="671838"/>
            <a:ext cx="10758148" cy="8943323"/>
          </a:xfrm>
          <a:custGeom>
            <a:avLst/>
            <a:gdLst/>
            <a:ahLst/>
            <a:cxnLst/>
            <a:rect l="l" t="t" r="r" b="b"/>
            <a:pathLst>
              <a:path w="10758148" h="8943323">
                <a:moveTo>
                  <a:pt x="0" y="0"/>
                </a:moveTo>
                <a:lnTo>
                  <a:pt x="10758148" y="0"/>
                </a:lnTo>
                <a:lnTo>
                  <a:pt x="10758148" y="8943324"/>
                </a:lnTo>
                <a:lnTo>
                  <a:pt x="0" y="8943324"/>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582224" y="519956"/>
            <a:ext cx="11123553" cy="9247087"/>
          </a:xfrm>
          <a:custGeom>
            <a:avLst/>
            <a:gdLst/>
            <a:ahLst/>
            <a:cxnLst/>
            <a:rect l="l" t="t" r="r" b="b"/>
            <a:pathLst>
              <a:path w="11123553" h="9247087">
                <a:moveTo>
                  <a:pt x="0" y="0"/>
                </a:moveTo>
                <a:lnTo>
                  <a:pt x="11123552" y="0"/>
                </a:lnTo>
                <a:lnTo>
                  <a:pt x="11123552" y="9247088"/>
                </a:lnTo>
                <a:lnTo>
                  <a:pt x="0" y="9247088"/>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503832" y="454789"/>
            <a:ext cx="11280337" cy="9377423"/>
          </a:xfrm>
          <a:custGeom>
            <a:avLst/>
            <a:gdLst/>
            <a:ahLst/>
            <a:cxnLst/>
            <a:rect l="l" t="t" r="r" b="b"/>
            <a:pathLst>
              <a:path w="11280337" h="9377423">
                <a:moveTo>
                  <a:pt x="0" y="0"/>
                </a:moveTo>
                <a:lnTo>
                  <a:pt x="11280336" y="0"/>
                </a:lnTo>
                <a:lnTo>
                  <a:pt x="11280336" y="9377422"/>
                </a:lnTo>
                <a:lnTo>
                  <a:pt x="0" y="9377422"/>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431893" y="1917008"/>
            <a:ext cx="13424213" cy="6452984"/>
          </a:xfrm>
          <a:custGeom>
            <a:avLst/>
            <a:gdLst/>
            <a:ahLst/>
            <a:cxnLst/>
            <a:rect l="l" t="t" r="r" b="b"/>
            <a:pathLst>
              <a:path w="13424213" h="6452984">
                <a:moveTo>
                  <a:pt x="0" y="0"/>
                </a:moveTo>
                <a:lnTo>
                  <a:pt x="13424214" y="0"/>
                </a:lnTo>
                <a:lnTo>
                  <a:pt x="13424214" y="6452984"/>
                </a:lnTo>
                <a:lnTo>
                  <a:pt x="0" y="6452984"/>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864750" y="5379173"/>
            <a:ext cx="6558500" cy="4439600"/>
          </a:xfrm>
          <a:custGeom>
            <a:avLst/>
            <a:gdLst/>
            <a:ahLst/>
            <a:cxnLst/>
            <a:rect l="l" t="t" r="r" b="b"/>
            <a:pathLst>
              <a:path w="6558500" h="4439600">
                <a:moveTo>
                  <a:pt x="0" y="0"/>
                </a:moveTo>
                <a:lnTo>
                  <a:pt x="6558500" y="0"/>
                </a:lnTo>
                <a:lnTo>
                  <a:pt x="6558500" y="4439600"/>
                </a:lnTo>
                <a:lnTo>
                  <a:pt x="0" y="4439600"/>
                </a:lnTo>
                <a:lnTo>
                  <a:pt x="0" y="0"/>
                </a:lnTo>
                <a:close/>
              </a:path>
            </a:pathLst>
          </a:custGeom>
          <a:blipFill>
            <a:blip r:embed="rId2"/>
            <a:stretch>
              <a:fillRect/>
            </a:stretch>
          </a:blipFill>
        </p:spPr>
        <p:txBody>
          <a:bodyPr/>
          <a:lstStyle/>
          <a:p>
            <a:endParaRPr lang="en-ID"/>
          </a:p>
        </p:txBody>
      </p:sp>
      <p:sp>
        <p:nvSpPr>
          <p:cNvPr id="3" name="Freeform 3"/>
          <p:cNvSpPr/>
          <p:nvPr/>
        </p:nvSpPr>
        <p:spPr>
          <a:xfrm>
            <a:off x="4094527" y="1168383"/>
            <a:ext cx="10098947" cy="3975117"/>
          </a:xfrm>
          <a:custGeom>
            <a:avLst/>
            <a:gdLst/>
            <a:ahLst/>
            <a:cxnLst/>
            <a:rect l="l" t="t" r="r" b="b"/>
            <a:pathLst>
              <a:path w="10098947" h="3975117">
                <a:moveTo>
                  <a:pt x="0" y="0"/>
                </a:moveTo>
                <a:lnTo>
                  <a:pt x="10098946" y="0"/>
                </a:lnTo>
                <a:lnTo>
                  <a:pt x="10098946" y="3975117"/>
                </a:lnTo>
                <a:lnTo>
                  <a:pt x="0" y="3975117"/>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692394" y="2383517"/>
            <a:ext cx="12903211" cy="5519966"/>
          </a:xfrm>
          <a:custGeom>
            <a:avLst/>
            <a:gdLst/>
            <a:ahLst/>
            <a:cxnLst/>
            <a:rect l="l" t="t" r="r" b="b"/>
            <a:pathLst>
              <a:path w="12903211" h="5519966">
                <a:moveTo>
                  <a:pt x="0" y="0"/>
                </a:moveTo>
                <a:lnTo>
                  <a:pt x="12903212" y="0"/>
                </a:lnTo>
                <a:lnTo>
                  <a:pt x="12903212" y="5519966"/>
                </a:lnTo>
                <a:lnTo>
                  <a:pt x="0" y="5519966"/>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grpSp>
        <p:nvGrpSpPr>
          <p:cNvPr id="6" name="Group 6"/>
          <p:cNvGrpSpPr/>
          <p:nvPr/>
        </p:nvGrpSpPr>
        <p:grpSpPr>
          <a:xfrm>
            <a:off x="655666" y="2517945"/>
            <a:ext cx="18694463" cy="4052159"/>
            <a:chOff x="0" y="0"/>
            <a:chExt cx="24925951" cy="5402879"/>
          </a:xfrm>
        </p:grpSpPr>
        <p:sp>
          <p:nvSpPr>
            <p:cNvPr id="7" name="TextBox 7"/>
            <p:cNvSpPr txBox="1"/>
            <p:nvPr/>
          </p:nvSpPr>
          <p:spPr>
            <a:xfrm>
              <a:off x="0" y="123825"/>
              <a:ext cx="24925951" cy="1601132"/>
            </a:xfrm>
            <a:prstGeom prst="rect">
              <a:avLst/>
            </a:prstGeom>
          </p:spPr>
          <p:txBody>
            <a:bodyPr lIns="0" tIns="0" rIns="0" bIns="0" rtlCol="0" anchor="t">
              <a:spAutoFit/>
            </a:bodyPr>
            <a:lstStyle/>
            <a:p>
              <a:pPr>
                <a:lnSpc>
                  <a:spcPts val="8965"/>
                </a:lnSpc>
              </a:pPr>
              <a:r>
                <a:rPr lang="en-US" sz="8538">
                  <a:solidFill>
                    <a:srgbClr val="31356E"/>
                  </a:solidFill>
                  <a:latin typeface="Clear Sans Bold"/>
                </a:rPr>
                <a:t>Metode</a:t>
              </a:r>
            </a:p>
          </p:txBody>
        </p:sp>
        <p:sp>
          <p:nvSpPr>
            <p:cNvPr id="8" name="TextBox 8"/>
            <p:cNvSpPr txBox="1"/>
            <p:nvPr/>
          </p:nvSpPr>
          <p:spPr>
            <a:xfrm>
              <a:off x="0" y="2711144"/>
              <a:ext cx="23881483" cy="2691735"/>
            </a:xfrm>
            <a:prstGeom prst="rect">
              <a:avLst/>
            </a:prstGeom>
          </p:spPr>
          <p:txBody>
            <a:bodyPr lIns="0" tIns="0" rIns="0" bIns="0" rtlCol="0" anchor="t">
              <a:spAutoFit/>
            </a:bodyPr>
            <a:lstStyle/>
            <a:p>
              <a:pPr marL="835368" lvl="1" indent="-417684" algn="just">
                <a:lnSpc>
                  <a:spcPts val="5416"/>
                </a:lnSpc>
                <a:buFont typeface="Arial"/>
                <a:buChar char="•"/>
              </a:pPr>
              <a:r>
                <a:rPr lang="en-US" sz="3869">
                  <a:solidFill>
                    <a:srgbClr val="2B4B82"/>
                  </a:solidFill>
                  <a:latin typeface="Clear Sans"/>
                </a:rPr>
                <a:t>Logistic Regression</a:t>
              </a:r>
            </a:p>
            <a:p>
              <a:pPr marL="835368" lvl="1" indent="-417684" algn="just">
                <a:lnSpc>
                  <a:spcPts val="5416"/>
                </a:lnSpc>
                <a:buFont typeface="Arial"/>
                <a:buChar char="•"/>
              </a:pPr>
              <a:r>
                <a:rPr lang="en-US" sz="3869">
                  <a:solidFill>
                    <a:srgbClr val="2B4B82"/>
                  </a:solidFill>
                  <a:latin typeface="Clear Sans"/>
                </a:rPr>
                <a:t>Random Forest</a:t>
              </a:r>
            </a:p>
            <a:p>
              <a:pPr marL="835368" lvl="1" indent="-417684" algn="just">
                <a:lnSpc>
                  <a:spcPts val="5416"/>
                </a:lnSpc>
                <a:buFont typeface="Arial"/>
                <a:buChar char="•"/>
              </a:pPr>
              <a:r>
                <a:rPr lang="en-US" sz="3869">
                  <a:solidFill>
                    <a:srgbClr val="2B4B82"/>
                  </a:solidFill>
                  <a:latin typeface="Clear Sans"/>
                </a:rPr>
                <a:t>XGBoost</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097572" y="360309"/>
            <a:ext cx="7680427" cy="6384793"/>
          </a:xfrm>
          <a:custGeom>
            <a:avLst/>
            <a:gdLst/>
            <a:ahLst/>
            <a:cxnLst/>
            <a:rect l="l" t="t" r="r" b="b"/>
            <a:pathLst>
              <a:path w="7680427" h="6384793">
                <a:moveTo>
                  <a:pt x="0" y="0"/>
                </a:moveTo>
                <a:lnTo>
                  <a:pt x="7680427" y="0"/>
                </a:lnTo>
                <a:lnTo>
                  <a:pt x="7680427" y="6384793"/>
                </a:lnTo>
                <a:lnTo>
                  <a:pt x="0" y="6384793"/>
                </a:lnTo>
                <a:lnTo>
                  <a:pt x="0" y="0"/>
                </a:lnTo>
                <a:close/>
              </a:path>
            </a:pathLst>
          </a:custGeom>
          <a:blipFill>
            <a:blip r:embed="rId2"/>
            <a:stretch>
              <a:fillRect/>
            </a:stretch>
          </a:blipFill>
        </p:spPr>
        <p:txBody>
          <a:bodyPr/>
          <a:lstStyle/>
          <a:p>
            <a:endParaRPr lang="en-ID"/>
          </a:p>
        </p:txBody>
      </p:sp>
      <p:sp>
        <p:nvSpPr>
          <p:cNvPr id="3" name="Freeform 3"/>
          <p:cNvSpPr/>
          <p:nvPr/>
        </p:nvSpPr>
        <p:spPr>
          <a:xfrm>
            <a:off x="4854868" y="7140590"/>
            <a:ext cx="8578264" cy="2940196"/>
          </a:xfrm>
          <a:custGeom>
            <a:avLst/>
            <a:gdLst/>
            <a:ahLst/>
            <a:cxnLst/>
            <a:rect l="l" t="t" r="r" b="b"/>
            <a:pathLst>
              <a:path w="8578264" h="2940196">
                <a:moveTo>
                  <a:pt x="0" y="0"/>
                </a:moveTo>
                <a:lnTo>
                  <a:pt x="8578264" y="0"/>
                </a:lnTo>
                <a:lnTo>
                  <a:pt x="8578264" y="2940196"/>
                </a:lnTo>
                <a:lnTo>
                  <a:pt x="0" y="2940196"/>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509161" y="2318948"/>
            <a:ext cx="11269679" cy="5649105"/>
          </a:xfrm>
          <a:custGeom>
            <a:avLst/>
            <a:gdLst/>
            <a:ahLst/>
            <a:cxnLst/>
            <a:rect l="l" t="t" r="r" b="b"/>
            <a:pathLst>
              <a:path w="11269679" h="5649105">
                <a:moveTo>
                  <a:pt x="0" y="0"/>
                </a:moveTo>
                <a:lnTo>
                  <a:pt x="11269678" y="0"/>
                </a:lnTo>
                <a:lnTo>
                  <a:pt x="11269678" y="5649104"/>
                </a:lnTo>
                <a:lnTo>
                  <a:pt x="0" y="5649104"/>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026675" y="2694634"/>
            <a:ext cx="8234650" cy="4897733"/>
          </a:xfrm>
          <a:custGeom>
            <a:avLst/>
            <a:gdLst/>
            <a:ahLst/>
            <a:cxnLst/>
            <a:rect l="l" t="t" r="r" b="b"/>
            <a:pathLst>
              <a:path w="8234650" h="4897733">
                <a:moveTo>
                  <a:pt x="0" y="0"/>
                </a:moveTo>
                <a:lnTo>
                  <a:pt x="8234650" y="0"/>
                </a:lnTo>
                <a:lnTo>
                  <a:pt x="8234650" y="4897732"/>
                </a:lnTo>
                <a:lnTo>
                  <a:pt x="0" y="4897732"/>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974247" y="2639351"/>
            <a:ext cx="8339506" cy="5008298"/>
          </a:xfrm>
          <a:custGeom>
            <a:avLst/>
            <a:gdLst/>
            <a:ahLst/>
            <a:cxnLst/>
            <a:rect l="l" t="t" r="r" b="b"/>
            <a:pathLst>
              <a:path w="8339506" h="5008298">
                <a:moveTo>
                  <a:pt x="0" y="0"/>
                </a:moveTo>
                <a:lnTo>
                  <a:pt x="8339506" y="0"/>
                </a:lnTo>
                <a:lnTo>
                  <a:pt x="8339506" y="5008298"/>
                </a:lnTo>
                <a:lnTo>
                  <a:pt x="0" y="5008298"/>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057018" y="2464495"/>
            <a:ext cx="10173965" cy="5358010"/>
          </a:xfrm>
          <a:custGeom>
            <a:avLst/>
            <a:gdLst/>
            <a:ahLst/>
            <a:cxnLst/>
            <a:rect l="l" t="t" r="r" b="b"/>
            <a:pathLst>
              <a:path w="10173965" h="5358010">
                <a:moveTo>
                  <a:pt x="0" y="0"/>
                </a:moveTo>
                <a:lnTo>
                  <a:pt x="10173964" y="0"/>
                </a:lnTo>
                <a:lnTo>
                  <a:pt x="10173964" y="5358010"/>
                </a:lnTo>
                <a:lnTo>
                  <a:pt x="0" y="5358010"/>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140810" y="1028700"/>
            <a:ext cx="7044900" cy="5856474"/>
          </a:xfrm>
          <a:custGeom>
            <a:avLst/>
            <a:gdLst/>
            <a:ahLst/>
            <a:cxnLst/>
            <a:rect l="l" t="t" r="r" b="b"/>
            <a:pathLst>
              <a:path w="7044900" h="5856474">
                <a:moveTo>
                  <a:pt x="0" y="0"/>
                </a:moveTo>
                <a:lnTo>
                  <a:pt x="7044900" y="0"/>
                </a:lnTo>
                <a:lnTo>
                  <a:pt x="7044900" y="5856474"/>
                </a:lnTo>
                <a:lnTo>
                  <a:pt x="0" y="5856474"/>
                </a:lnTo>
                <a:lnTo>
                  <a:pt x="0" y="0"/>
                </a:lnTo>
                <a:close/>
              </a:path>
            </a:pathLst>
          </a:custGeom>
          <a:blipFill>
            <a:blip r:embed="rId2"/>
            <a:stretch>
              <a:fillRect/>
            </a:stretch>
          </a:blipFill>
        </p:spPr>
        <p:txBody>
          <a:bodyPr/>
          <a:lstStyle/>
          <a:p>
            <a:endParaRPr lang="en-ID"/>
          </a:p>
        </p:txBody>
      </p:sp>
      <p:sp>
        <p:nvSpPr>
          <p:cNvPr id="3" name="Freeform 3"/>
          <p:cNvSpPr/>
          <p:nvPr/>
        </p:nvSpPr>
        <p:spPr>
          <a:xfrm>
            <a:off x="1028700" y="1028700"/>
            <a:ext cx="9112110" cy="3293083"/>
          </a:xfrm>
          <a:custGeom>
            <a:avLst/>
            <a:gdLst/>
            <a:ahLst/>
            <a:cxnLst/>
            <a:rect l="l" t="t" r="r" b="b"/>
            <a:pathLst>
              <a:path w="9112110" h="3293083">
                <a:moveTo>
                  <a:pt x="0" y="0"/>
                </a:moveTo>
                <a:lnTo>
                  <a:pt x="9112110" y="0"/>
                </a:lnTo>
                <a:lnTo>
                  <a:pt x="9112110" y="3293083"/>
                </a:lnTo>
                <a:lnTo>
                  <a:pt x="0" y="3293083"/>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736701" y="2318625"/>
            <a:ext cx="8814598" cy="5649750"/>
          </a:xfrm>
          <a:custGeom>
            <a:avLst/>
            <a:gdLst/>
            <a:ahLst/>
            <a:cxnLst/>
            <a:rect l="l" t="t" r="r" b="b"/>
            <a:pathLst>
              <a:path w="8814598" h="5649750">
                <a:moveTo>
                  <a:pt x="0" y="0"/>
                </a:moveTo>
                <a:lnTo>
                  <a:pt x="8814598" y="0"/>
                </a:lnTo>
                <a:lnTo>
                  <a:pt x="8814598" y="5649750"/>
                </a:lnTo>
                <a:lnTo>
                  <a:pt x="0" y="5649750"/>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932371" y="2831432"/>
            <a:ext cx="10423258" cy="4624136"/>
          </a:xfrm>
          <a:custGeom>
            <a:avLst/>
            <a:gdLst/>
            <a:ahLst/>
            <a:cxnLst/>
            <a:rect l="l" t="t" r="r" b="b"/>
            <a:pathLst>
              <a:path w="10423258" h="4624136">
                <a:moveTo>
                  <a:pt x="0" y="0"/>
                </a:moveTo>
                <a:lnTo>
                  <a:pt x="10423258" y="0"/>
                </a:lnTo>
                <a:lnTo>
                  <a:pt x="10423258" y="4624136"/>
                </a:lnTo>
                <a:lnTo>
                  <a:pt x="0" y="4624136"/>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969838" y="3457756"/>
            <a:ext cx="10348325" cy="3371488"/>
          </a:xfrm>
          <a:custGeom>
            <a:avLst/>
            <a:gdLst/>
            <a:ahLst/>
            <a:cxnLst/>
            <a:rect l="l" t="t" r="r" b="b"/>
            <a:pathLst>
              <a:path w="10348325" h="3371488">
                <a:moveTo>
                  <a:pt x="0" y="0"/>
                </a:moveTo>
                <a:lnTo>
                  <a:pt x="10348324" y="0"/>
                </a:lnTo>
                <a:lnTo>
                  <a:pt x="10348324" y="3371488"/>
                </a:lnTo>
                <a:lnTo>
                  <a:pt x="0" y="3371488"/>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621550" y="2215263"/>
            <a:ext cx="7044900" cy="5856474"/>
          </a:xfrm>
          <a:custGeom>
            <a:avLst/>
            <a:gdLst/>
            <a:ahLst/>
            <a:cxnLst/>
            <a:rect l="l" t="t" r="r" b="b"/>
            <a:pathLst>
              <a:path w="7044900" h="5856474">
                <a:moveTo>
                  <a:pt x="0" y="0"/>
                </a:moveTo>
                <a:lnTo>
                  <a:pt x="7044900" y="0"/>
                </a:lnTo>
                <a:lnTo>
                  <a:pt x="7044900" y="5856474"/>
                </a:lnTo>
                <a:lnTo>
                  <a:pt x="0" y="5856474"/>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8661078"/>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13081007" y="6973341"/>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a:off x="4131804" y="-1911578"/>
            <a:ext cx="1491622" cy="3229890"/>
          </a:xfrm>
          <a:custGeom>
            <a:avLst/>
            <a:gdLst/>
            <a:ahLst/>
            <a:cxnLst/>
            <a:rect l="l" t="t" r="r" b="b"/>
            <a:pathLst>
              <a:path w="1491622" h="3229890">
                <a:moveTo>
                  <a:pt x="0" y="0"/>
                </a:moveTo>
                <a:lnTo>
                  <a:pt x="1491622" y="0"/>
                </a:lnTo>
                <a:lnTo>
                  <a:pt x="1491622" y="3229891"/>
                </a:lnTo>
                <a:lnTo>
                  <a:pt x="0" y="32298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5" name="Freeform 5"/>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6" name="Freeform 6"/>
          <p:cNvSpPr/>
          <p:nvPr/>
        </p:nvSpPr>
        <p:spPr>
          <a:xfrm>
            <a:off x="-1373586" y="-2946439"/>
            <a:ext cx="4317873" cy="5892879"/>
          </a:xfrm>
          <a:custGeom>
            <a:avLst/>
            <a:gdLst/>
            <a:ahLst/>
            <a:cxnLst/>
            <a:rect l="l" t="t" r="r" b="b"/>
            <a:pathLst>
              <a:path w="4317873" h="5892879">
                <a:moveTo>
                  <a:pt x="0" y="0"/>
                </a:moveTo>
                <a:lnTo>
                  <a:pt x="4317873" y="0"/>
                </a:lnTo>
                <a:lnTo>
                  <a:pt x="4317873" y="5892878"/>
                </a:lnTo>
                <a:lnTo>
                  <a:pt x="0" y="58928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7" name="Freeform 7"/>
          <p:cNvSpPr/>
          <p:nvPr/>
        </p:nvSpPr>
        <p:spPr>
          <a:xfrm flipH="1">
            <a:off x="-3044092" y="4205093"/>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8" name="TextBox 8"/>
          <p:cNvSpPr txBox="1"/>
          <p:nvPr/>
        </p:nvSpPr>
        <p:spPr>
          <a:xfrm>
            <a:off x="2354486" y="2699438"/>
            <a:ext cx="13579028" cy="5686425"/>
          </a:xfrm>
          <a:prstGeom prst="rect">
            <a:avLst/>
          </a:prstGeom>
        </p:spPr>
        <p:txBody>
          <a:bodyPr lIns="0" tIns="0" rIns="0" bIns="0" rtlCol="0" anchor="t">
            <a:spAutoFit/>
          </a:bodyPr>
          <a:lstStyle/>
          <a:p>
            <a:pPr>
              <a:lnSpc>
                <a:spcPts val="3497"/>
              </a:lnSpc>
            </a:pPr>
            <a:r>
              <a:rPr lang="en-US" sz="2914" spc="116">
                <a:solidFill>
                  <a:srgbClr val="31356E"/>
                </a:solidFill>
                <a:latin typeface="Clear Sans"/>
              </a:rPr>
              <a:t>Dalam analisis prediksi data pinjaman menggunakan logistic regression, kami melihat langkah-langkah umum yang terlibat dalam membangun model. Proses tersebut mencakup pembersihan data, pemilihan variabel, pelatihan model, dan evaluasi kinerja. Namun, metode regresi logistik mungkin tidak selalu cukup untuk menangani kompleksitas dalam data pinjaman yang sebenarnya, terutama jika terdapat pola yang lebih kompleks atau interaksi antara variabel. Oleh karena itu, dalam beberapa kasus, metode yang lebih canggih seperti ensemble learning atau deep learning mungkin lebih sesuai untuk memberikan hasil yang lebih baik dalam memprediksi perilaku pinjaman. Dalam memilih metode terbaik, penting untuk mempertimbangkan karakteristik data, tujuan prediksi, dan kemampuan model untuk menangani kerumitan yang ada dalam data pinjaman yang diamati.</a:t>
            </a:r>
          </a:p>
        </p:txBody>
      </p:sp>
      <p:sp>
        <p:nvSpPr>
          <p:cNvPr id="9" name="TextBox 9"/>
          <p:cNvSpPr txBox="1"/>
          <p:nvPr/>
        </p:nvSpPr>
        <p:spPr>
          <a:xfrm>
            <a:off x="2354486" y="1308788"/>
            <a:ext cx="7268114" cy="1228725"/>
          </a:xfrm>
          <a:prstGeom prst="rect">
            <a:avLst/>
          </a:prstGeom>
        </p:spPr>
        <p:txBody>
          <a:bodyPr lIns="0" tIns="0" rIns="0" bIns="0" rtlCol="0" anchor="t">
            <a:spAutoFit/>
          </a:bodyPr>
          <a:lstStyle/>
          <a:p>
            <a:pPr>
              <a:lnSpc>
                <a:spcPts val="9600"/>
              </a:lnSpc>
            </a:pPr>
            <a:r>
              <a:rPr lang="en-US" sz="8000">
                <a:solidFill>
                  <a:srgbClr val="F7B4A7"/>
                </a:solidFill>
                <a:latin typeface="Clear Sans Bold"/>
              </a:rPr>
              <a:t>Conclusion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2278176" y="3944265"/>
            <a:ext cx="13731648" cy="2674696"/>
          </a:xfrm>
          <a:prstGeom prst="rect">
            <a:avLst/>
          </a:prstGeom>
        </p:spPr>
        <p:txBody>
          <a:bodyPr lIns="0" tIns="0" rIns="0" bIns="0" rtlCol="0" anchor="t">
            <a:spAutoFit/>
          </a:bodyPr>
          <a:lstStyle/>
          <a:p>
            <a:pPr>
              <a:lnSpc>
                <a:spcPts val="20450"/>
              </a:lnSpc>
            </a:pPr>
            <a:r>
              <a:rPr lang="en-US" sz="19477">
                <a:solidFill>
                  <a:srgbClr val="F7B4A7"/>
                </a:solidFill>
                <a:latin typeface="Clear Sans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734999" y="1733119"/>
            <a:ext cx="14818002" cy="6820763"/>
          </a:xfrm>
          <a:custGeom>
            <a:avLst/>
            <a:gdLst/>
            <a:ahLst/>
            <a:cxnLst/>
            <a:rect l="l" t="t" r="r" b="b"/>
            <a:pathLst>
              <a:path w="14818002" h="6820763">
                <a:moveTo>
                  <a:pt x="0" y="0"/>
                </a:moveTo>
                <a:lnTo>
                  <a:pt x="14818002" y="0"/>
                </a:lnTo>
                <a:lnTo>
                  <a:pt x="14818002" y="6820762"/>
                </a:lnTo>
                <a:lnTo>
                  <a:pt x="0" y="6820762"/>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4433193" y="508006"/>
            <a:ext cx="9421614" cy="936612"/>
          </a:xfrm>
          <a:prstGeom prst="rect">
            <a:avLst/>
          </a:prstGeom>
        </p:spPr>
        <p:txBody>
          <a:bodyPr lIns="0" tIns="0" rIns="0" bIns="0" rtlCol="0" anchor="t">
            <a:spAutoFit/>
          </a:bodyPr>
          <a:lstStyle/>
          <a:p>
            <a:pPr algn="ctr">
              <a:lnSpc>
                <a:spcPts val="7700"/>
              </a:lnSpc>
            </a:pPr>
            <a:r>
              <a:rPr lang="en-US" sz="5500">
                <a:solidFill>
                  <a:srgbClr val="FFFFFF"/>
                </a:solidFill>
                <a:latin typeface="Canva Sans Bold"/>
              </a:rPr>
              <a:t>Menentukan Label dan Bins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551364" y="1950019"/>
            <a:ext cx="15185272" cy="6386963"/>
          </a:xfrm>
          <a:custGeom>
            <a:avLst/>
            <a:gdLst/>
            <a:ahLst/>
            <a:cxnLst/>
            <a:rect l="l" t="t" r="r" b="b"/>
            <a:pathLst>
              <a:path w="15185272" h="6386963">
                <a:moveTo>
                  <a:pt x="0" y="0"/>
                </a:moveTo>
                <a:lnTo>
                  <a:pt x="15185272" y="0"/>
                </a:lnTo>
                <a:lnTo>
                  <a:pt x="15185272" y="6386962"/>
                </a:lnTo>
                <a:lnTo>
                  <a:pt x="0" y="6386962"/>
                </a:lnTo>
                <a:lnTo>
                  <a:pt x="0" y="0"/>
                </a:lnTo>
                <a:close/>
              </a:path>
            </a:pathLst>
          </a:custGeom>
          <a:blipFill>
            <a:blip r:embed="rId2"/>
            <a:stretch>
              <a:fillRect r="-6061"/>
            </a:stretch>
          </a:blipFill>
        </p:spPr>
        <p:txBody>
          <a:bodyPr/>
          <a:lstStyle/>
          <a:p>
            <a:endParaRPr lang="en-ID"/>
          </a:p>
        </p:txBody>
      </p:sp>
      <p:sp>
        <p:nvSpPr>
          <p:cNvPr id="3" name="TextBox 3"/>
          <p:cNvSpPr txBox="1"/>
          <p:nvPr/>
        </p:nvSpPr>
        <p:spPr>
          <a:xfrm>
            <a:off x="4433193" y="508006"/>
            <a:ext cx="9421614" cy="936612"/>
          </a:xfrm>
          <a:prstGeom prst="rect">
            <a:avLst/>
          </a:prstGeom>
        </p:spPr>
        <p:txBody>
          <a:bodyPr lIns="0" tIns="0" rIns="0" bIns="0" rtlCol="0" anchor="t">
            <a:spAutoFit/>
          </a:bodyPr>
          <a:lstStyle/>
          <a:p>
            <a:pPr algn="ctr">
              <a:lnSpc>
                <a:spcPts val="7700"/>
              </a:lnSpc>
            </a:pPr>
            <a:r>
              <a:rPr lang="en-US" sz="5500">
                <a:solidFill>
                  <a:srgbClr val="FFFFFF"/>
                </a:solidFill>
                <a:latin typeface="Canva Sans Bold"/>
              </a:rPr>
              <a:t>Menentukan Label dan Bins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51734" y="2176859"/>
            <a:ext cx="15984531" cy="5933283"/>
          </a:xfrm>
          <a:custGeom>
            <a:avLst/>
            <a:gdLst/>
            <a:ahLst/>
            <a:cxnLst/>
            <a:rect l="l" t="t" r="r" b="b"/>
            <a:pathLst>
              <a:path w="15984531" h="5933283">
                <a:moveTo>
                  <a:pt x="0" y="0"/>
                </a:moveTo>
                <a:lnTo>
                  <a:pt x="15984532" y="0"/>
                </a:lnTo>
                <a:lnTo>
                  <a:pt x="15984532" y="5933282"/>
                </a:lnTo>
                <a:lnTo>
                  <a:pt x="0" y="5933282"/>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4433193" y="508006"/>
            <a:ext cx="9421614" cy="936612"/>
          </a:xfrm>
          <a:prstGeom prst="rect">
            <a:avLst/>
          </a:prstGeom>
        </p:spPr>
        <p:txBody>
          <a:bodyPr lIns="0" tIns="0" rIns="0" bIns="0" rtlCol="0" anchor="t">
            <a:spAutoFit/>
          </a:bodyPr>
          <a:lstStyle/>
          <a:p>
            <a:pPr algn="ctr">
              <a:lnSpc>
                <a:spcPts val="7700"/>
              </a:lnSpc>
            </a:pPr>
            <a:r>
              <a:rPr lang="en-US" sz="5500">
                <a:solidFill>
                  <a:srgbClr val="FFFFFF"/>
                </a:solidFill>
                <a:latin typeface="Canva Sans Bold"/>
              </a:rPr>
              <a:t>Menentukan Label dan Bins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398977" y="3571567"/>
            <a:ext cx="13490046" cy="3143867"/>
          </a:xfrm>
          <a:custGeom>
            <a:avLst/>
            <a:gdLst/>
            <a:ahLst/>
            <a:cxnLst/>
            <a:rect l="l" t="t" r="r" b="b"/>
            <a:pathLst>
              <a:path w="13490046" h="3143867">
                <a:moveTo>
                  <a:pt x="0" y="0"/>
                </a:moveTo>
                <a:lnTo>
                  <a:pt x="13490046" y="0"/>
                </a:lnTo>
                <a:lnTo>
                  <a:pt x="13490046" y="3143866"/>
                </a:lnTo>
                <a:lnTo>
                  <a:pt x="0" y="3143866"/>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2022128" y="923925"/>
            <a:ext cx="14243745" cy="1002653"/>
          </a:xfrm>
          <a:prstGeom prst="rect">
            <a:avLst/>
          </a:prstGeom>
        </p:spPr>
        <p:txBody>
          <a:bodyPr lIns="0" tIns="0" rIns="0" bIns="0" rtlCol="0" anchor="t">
            <a:spAutoFit/>
          </a:bodyPr>
          <a:lstStyle/>
          <a:p>
            <a:pPr algn="ctr">
              <a:lnSpc>
                <a:spcPts val="8260"/>
              </a:lnSpc>
            </a:pPr>
            <a:r>
              <a:rPr lang="en-US" sz="5900">
                <a:solidFill>
                  <a:srgbClr val="FFFFFF"/>
                </a:solidFill>
                <a:latin typeface="Canva Sans Bold"/>
              </a:rPr>
              <a:t>Mengubah Tipe Data Menjadi Booleans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8393737" y="5533594"/>
            <a:ext cx="9618121" cy="3406703"/>
          </a:xfrm>
          <a:custGeom>
            <a:avLst/>
            <a:gdLst/>
            <a:ahLst/>
            <a:cxnLst/>
            <a:rect l="l" t="t" r="r" b="b"/>
            <a:pathLst>
              <a:path w="9618121" h="3406703">
                <a:moveTo>
                  <a:pt x="0" y="0"/>
                </a:moveTo>
                <a:lnTo>
                  <a:pt x="9618121" y="0"/>
                </a:lnTo>
                <a:lnTo>
                  <a:pt x="9618121" y="3406703"/>
                </a:lnTo>
                <a:lnTo>
                  <a:pt x="0" y="3406703"/>
                </a:lnTo>
                <a:lnTo>
                  <a:pt x="0" y="0"/>
                </a:lnTo>
                <a:close/>
              </a:path>
            </a:pathLst>
          </a:custGeom>
          <a:blipFill>
            <a:blip r:embed="rId2"/>
            <a:stretch>
              <a:fillRect/>
            </a:stretch>
          </a:blipFill>
        </p:spPr>
        <p:txBody>
          <a:bodyPr/>
          <a:lstStyle/>
          <a:p>
            <a:endParaRPr lang="en-ID"/>
          </a:p>
        </p:txBody>
      </p:sp>
      <p:sp>
        <p:nvSpPr>
          <p:cNvPr id="3" name="Freeform 3"/>
          <p:cNvSpPr/>
          <p:nvPr/>
        </p:nvSpPr>
        <p:spPr>
          <a:xfrm>
            <a:off x="382497" y="1808887"/>
            <a:ext cx="8011240" cy="7449413"/>
          </a:xfrm>
          <a:custGeom>
            <a:avLst/>
            <a:gdLst/>
            <a:ahLst/>
            <a:cxnLst/>
            <a:rect l="l" t="t" r="r" b="b"/>
            <a:pathLst>
              <a:path w="8011240" h="7449413">
                <a:moveTo>
                  <a:pt x="0" y="0"/>
                </a:moveTo>
                <a:lnTo>
                  <a:pt x="8011240" y="0"/>
                </a:lnTo>
                <a:lnTo>
                  <a:pt x="8011240" y="7449413"/>
                </a:lnTo>
                <a:lnTo>
                  <a:pt x="0" y="7449413"/>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8491990" y="1425923"/>
            <a:ext cx="9421614" cy="1908162"/>
          </a:xfrm>
          <a:prstGeom prst="rect">
            <a:avLst/>
          </a:prstGeom>
        </p:spPr>
        <p:txBody>
          <a:bodyPr lIns="0" tIns="0" rIns="0" bIns="0" rtlCol="0" anchor="t">
            <a:spAutoFit/>
          </a:bodyPr>
          <a:lstStyle/>
          <a:p>
            <a:pPr algn="ctr">
              <a:lnSpc>
                <a:spcPts val="7700"/>
              </a:lnSpc>
            </a:pPr>
            <a:r>
              <a:rPr lang="en-US" sz="5500">
                <a:solidFill>
                  <a:srgbClr val="FFFFFF"/>
                </a:solidFill>
                <a:latin typeface="Canva Sans Bold"/>
              </a:rPr>
              <a:t>Membuat dataset menjadi  one-hot encoding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Words>
  <Application>Microsoft Office PowerPoint</Application>
  <PresentationFormat>Custom</PresentationFormat>
  <Paragraphs>18</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Canva Sans Bold</vt:lpstr>
      <vt:lpstr>Clear Sans Bold</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Technology is Changing Education</dc:title>
  <cp:lastModifiedBy>TATIYA SUCITTA</cp:lastModifiedBy>
  <cp:revision>2</cp:revision>
  <dcterms:created xsi:type="dcterms:W3CDTF">2006-08-16T00:00:00Z</dcterms:created>
  <dcterms:modified xsi:type="dcterms:W3CDTF">2024-10-22T08:48:04Z</dcterms:modified>
  <dc:identifier>DAGBSMa0EHc</dc:identifier>
</cp:coreProperties>
</file>